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/>
  <p:notesSz cx="6858000" cy="9144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6" Target="slides/slide4.xml" Type="http://schemas.openxmlformats.org/officeDocument/2006/relationships/slide"/>
  <Relationship Id="rId1" Target="theme/theme1.xml" Type="http://schemas.openxmlformats.org/officeDocument/2006/relationships/theme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4" Target="slides/slide2.xml" Type="http://schemas.openxmlformats.org/officeDocument/2006/relationships/slide"/>
  <Relationship Id="rId7" Target="tableStyles.xml" Type="http://schemas.openxmlformats.org/officeDocument/2006/relationships/tableStyles"/>
  <Relationship Id="rId5" Target="slides/slide3.xml" Type="http://schemas.openxmlformats.org/officeDocument/2006/relationships/slid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xfrm flipH="false" flipV="false" rot="0"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9" name="Shape 9"/>
          <p:cNvSpPr txBox="true"/>
          <p:nvPr isPhoto="false">
            <p:ph idx="1" type="subTitle"/>
          </p:nvPr>
        </p:nvSpPr>
        <p:spPr>
          <a:xfrm flipH="false" flipV="false" rot="0"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lvl="1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lvl="2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lvl="3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lvl="4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lvl="5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lvl="6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lvl="7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lvl="8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10" name="Shape 10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11" name="Shape 11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2" name="Shape 12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26" name="GroupShape 2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7" name="Shape 27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8" name="Shape 28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9" name="Shape 2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30" name="Shape 3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1" name="Shape 3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59" name="GroupShape 5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0" name="Shape 60"/>
          <p:cNvSpPr txBox="true"/>
          <p:nvPr isPhoto="false">
            <p:ph idx="0" type="title"/>
          </p:nvPr>
        </p:nvSpPr>
        <p:spPr>
          <a:xfrm flipH="false" flipV="false" rot="0"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1" name="Shape 61"/>
          <p:cNvSpPr txBox="true"/>
          <p:nvPr isPhoto="false">
            <p:ph idx="1" type="body"/>
          </p:nvPr>
        </p:nvSpPr>
        <p:spPr>
          <a:xfrm flipH="false" flipV="false" rot="0"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2" name="Shape 6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63" name="Shape 6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4" name="Shape 6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20" name="GroupShape 2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1" name="Shape 21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2" name="Shape 22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3" name="Shape 2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24" name="Shape 2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5" name="Shape 2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48" name="GroupShape 4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9" name="Shape 49"/>
          <p:cNvSpPr txBox="true"/>
          <p:nvPr isPhoto="false">
            <p:ph idx="0" type="title"/>
          </p:nvPr>
        </p:nvSpPr>
        <p:spPr>
          <a:xfrm flipH="false" flipV="false" rot="0"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algn="l" lvl="0">
              <a:defRPr b="true" cap="all" sz="4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50" name="Shape 50"/>
          <p:cNvSpPr txBox="true"/>
          <p:nvPr isPhoto="false">
            <p:ph idx="1" type="body"/>
          </p:nvPr>
        </p:nvSpPr>
        <p:spPr>
          <a:xfrm flipH="false" flipV="false" rot="0"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lvl="1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51" name="Shape 5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52" name="Shape 5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3" name="Shape 5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54" name="GroupShape 5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5" name="Shape 55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6" name="Shape 5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57" name="Shape 5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8" name="Shape 5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13" name="GroupShape 1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" name="Shape 14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5" name="Shape 15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6" name="Shape 16"/>
          <p:cNvSpPr txBox="true"/>
          <p:nvPr isPhoto="false">
            <p:ph idx="2" type="body"/>
          </p:nvPr>
        </p:nvSpPr>
        <p:spPr>
          <a:xfrm flipH="false" flipV="false" rot="0"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7" name="Shape 17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18" name="Shape 18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9" name="Shape 19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65" name="GroupShape 6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6" name="Shape 6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67" name="Shape 6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8" name="Shape 6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39" name="GroupShape 3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0" name="Shape 40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41" name="Shape 41"/>
          <p:cNvSpPr txBox="true"/>
          <p:nvPr isPhoto="false">
            <p:ph idx="1" type="body"/>
          </p:nvPr>
        </p:nvSpPr>
        <p:spPr>
          <a:xfrm flipH="false" flipV="false" rot="0"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42" name="Shape 42"/>
          <p:cNvSpPr txBox="true"/>
          <p:nvPr isPhoto="false">
            <p:ph idx="2" type="body"/>
          </p:nvPr>
        </p:nvSpPr>
        <p:spPr>
          <a:xfrm flipH="false" flipV="false" rot="0"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3" name="Shape 43"/>
          <p:cNvSpPr txBox="true"/>
          <p:nvPr isPhoto="false">
            <p:ph idx="3" type="body"/>
          </p:nvPr>
        </p:nvSpPr>
        <p:spPr>
          <a:xfrm flipH="false" flipV="false" rot="0"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44" name="Shape 44"/>
          <p:cNvSpPr txBox="true"/>
          <p:nvPr isPhoto="false">
            <p:ph idx="4" type="body"/>
          </p:nvPr>
        </p:nvSpPr>
        <p:spPr>
          <a:xfrm flipH="false" flipV="false" rot="0"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5" name="Shape 45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46" name="Shape 46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7" name="Shape 47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32" name="GroupShape 3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3" name="Shape 33"/>
          <p:cNvSpPr txBox="true"/>
          <p:nvPr isPhoto="false">
            <p:ph idx="0" type="title"/>
          </p:nvPr>
        </p:nvSpPr>
        <p:spPr>
          <a:xfrm flipH="false" flipV="false" rot="0"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34" name="Shape 34"/>
          <p:cNvSpPr txBox="true"/>
          <p:nvPr isPhoto="false">
            <p:ph idx="1" type="body"/>
          </p:nvPr>
        </p:nvSpPr>
        <p:spPr>
          <a:xfrm flipH="false" flipV="false" rot="0"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5" name="Shape 35"/>
          <p:cNvSpPr txBox="true"/>
          <p:nvPr isPhoto="false">
            <p:ph idx="2" type="body"/>
          </p:nvPr>
        </p:nvSpPr>
        <p:spPr>
          <a:xfrm flipH="false" flipV="false" rot="0"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36" name="Shape 3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37" name="Shape 3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8" name="Shape 3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69" name="GroupShape 6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0" name="Shape 70"/>
          <p:cNvSpPr txBox="true"/>
          <p:nvPr isPhoto="false">
            <p:ph idx="0" type="title"/>
          </p:nvPr>
        </p:nvSpPr>
        <p:spPr>
          <a:xfrm flipH="false" flipV="false" rot="0"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71" name="Shape 71"/>
          <p:cNvSpPr txBox="true"/>
          <p:nvPr isPhoto="false">
            <p:ph idx="1" type="body"/>
          </p:nvPr>
        </p:nvSpPr>
        <p:spPr>
          <a:xfrm flipH="false" flipV="false" rot="0"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3200"/>
            </a:lvl1pPr>
            <a:lvl2pPr indent="0" lvl="1" marL="457200">
              <a:buNone/>
              <a:defRPr sz="2800"/>
            </a:lvl2pPr>
            <a:lvl3pPr indent="0" lvl="2" marL="914400">
              <a:buNone/>
              <a:defRPr sz="2400"/>
            </a:lvl3pPr>
            <a:lvl4pPr indent="0" lvl="3" marL="1371600">
              <a:buNone/>
              <a:defRPr sz="2000"/>
            </a:lvl4pPr>
            <a:lvl5pPr indent="0" lvl="4" marL="1828800">
              <a:buNone/>
              <a:defRPr sz="2000"/>
            </a:lvl5pPr>
            <a:lvl6pPr indent="0" lvl="5" marL="2286000">
              <a:buNone/>
              <a:defRPr sz="2000"/>
            </a:lvl6pPr>
            <a:lvl7pPr indent="0" lvl="6" marL="2743200">
              <a:buNone/>
              <a:defRPr sz="2000"/>
            </a:lvl7pPr>
            <a:lvl8pPr indent="0" lvl="7" marL="3200400">
              <a:buNone/>
              <a:defRPr sz="2000"/>
            </a:lvl8pPr>
            <a:lvl9pPr indent="0" lvl="8" marL="3657600">
              <a:buNone/>
              <a:defRPr sz="2000"/>
            </a:lvl9pPr>
          </a:lstStyle>
          <a:p/>
        </p:txBody>
      </p:sp>
      <p:sp>
        <p:nvSpPr>
          <p:cNvPr hidden="false" id="72" name="Shape 72"/>
          <p:cNvSpPr txBox="true"/>
          <p:nvPr isPhoto="false">
            <p:ph idx="2" type="body"/>
          </p:nvPr>
        </p:nvSpPr>
        <p:spPr>
          <a:xfrm flipH="false" flipV="false" rot="0"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02.12.2024</a:t>
            </a:r>
          </a:p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8" Target="../slideLayouts/slideLayout7.xml" Type="http://schemas.openxmlformats.org/officeDocument/2006/relationships/slideLayout"/>
  <Relationship Id="rId4" Target="../slideLayouts/slideLayout3.xml" Type="http://schemas.openxmlformats.org/officeDocument/2006/relationships/slideLayout"/>
  <Relationship Id="rId11" Target="../slideLayouts/slideLayout10.xml" Type="http://schemas.openxmlformats.org/officeDocument/2006/relationships/slideLayout"/>
  <Relationship Id="rId9" Target="../slideLayouts/slideLayout8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</a:gradFill>
      </p:bgPr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8229600" cy="4525963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02.12.2024</a:t>
            </a:r>
          </a:p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defPPr/>
      <a:lvl1pPr algn="ctr" lvl="0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342900" lvl="0" marL="342900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indent="-285750" lvl="1" marL="742950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slideLayouts/slideLayout6.xml" Type="http://schemas.openxmlformats.org/officeDocument/2006/relationships/slideLayout"/>
</Relationships>

</file>

<file path=ppt/slides/_rels/slide2.xml.rels><?xml version="1.0" encoding="UTF-8" standalone="no" ?>
<Relationships xmlns="http://schemas.openxmlformats.org/package/2006/relationships">
  <Relationship Id="rId1" Target="../slideLayouts/slideLayout6.xml" Type="http://schemas.openxmlformats.org/officeDocument/2006/relationships/slideLayout"/>
</Relationships>

</file>

<file path=ppt/slides/_rels/slide3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4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7" name="Shape 77"/>
          <p:cNvSpPr txBox="false"/>
          <p:nvPr isPhoto="false"/>
        </p:nvSpPr>
        <p:spPr>
          <a:xfrm flipH="false" flipV="false" rot="0">
            <a:off x="0" y="2434700"/>
            <a:ext cx="9144000" cy="923329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ctr" bIns="45720" lIns="91440" rIns="91440" tIns="45720" vert="horz" wrap="square">
            <a:spAutoFit/>
          </a:bodyPr>
          <a:p>
            <a:pPr algn="ctr" indent="0" marL="0"/>
            <a:r>
              <a:rPr b="true"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ПАМЯТКА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для работающих членов профсоюзов и профактива о заблаговременном обращении за назначением пенсии</a:t>
            </a:r>
            <a:endParaRPr b="true" baseline="0" cap="none" i="false" strike="noStrike" sz="180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78" name="Shape 78"/>
          <p:cNvSpPr txBox="false"/>
          <p:nvPr isPhoto="false"/>
        </p:nvSpPr>
        <p:spPr>
          <a:xfrm flipH="false" flipV="false" rot="0">
            <a:off x="611560" y="5478323"/>
            <a:ext cx="8208912" cy="830996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24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За помощью в отстаивании Ваших прав ОБРАЩАЙТЕСЬ в профсоюзную организацию!</a:t>
            </a:r>
            <a:endParaRPr sz="240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79" name="GroupShape 7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0" name="Shape 80"/>
          <p:cNvSpPr txBox="false"/>
          <p:nvPr isPhoto="false"/>
        </p:nvSpPr>
        <p:spPr>
          <a:xfrm flipH="false" flipV="false" rot="0">
            <a:off x="1475656" y="1628800"/>
            <a:ext cx="5760639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о стаже, в том числе о стаже на соответствующих видах работ</a:t>
            </a:r>
            <a:endParaRPr sz="14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1" name="Shape 81"/>
          <p:cNvSpPr txBox="false"/>
          <p:nvPr isPhoto="false"/>
        </p:nvSpPr>
        <p:spPr>
          <a:xfrm flipH="false" flipV="false" rot="0">
            <a:off x="1475656" y="2132856"/>
            <a:ext cx="5760639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о заработке</a:t>
            </a:r>
            <a:endParaRPr sz="14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2" name="Shape 82"/>
          <p:cNvSpPr txBox="false"/>
          <p:nvPr isPhoto="false"/>
        </p:nvSpPr>
        <p:spPr>
          <a:xfrm flipH="false" flipV="false" rot="0">
            <a:off x="1475656" y="2564904"/>
            <a:ext cx="5760639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об иных периодах, включаемых в страховой стаж</a:t>
            </a:r>
            <a:endParaRPr sz="14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3" name="Shape 83"/>
          <p:cNvSpPr txBox="false"/>
          <p:nvPr isPhoto="false"/>
        </p:nvSpPr>
        <p:spPr>
          <a:xfrm flipH="false" flipV="false" rot="0">
            <a:off x="4355976" y="1988840"/>
            <a:ext cx="0" cy="144016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84" name="Shape 84"/>
          <p:cNvSpPr txBox="false"/>
          <p:nvPr isPhoto="false"/>
        </p:nvSpPr>
        <p:spPr>
          <a:xfrm flipH="false" flipV="false" rot="0">
            <a:off x="4355976" y="2420888"/>
            <a:ext cx="0" cy="144016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85" name="Shape 85"/>
          <p:cNvSpPr txBox="false"/>
          <p:nvPr isPhoto="false"/>
        </p:nvSpPr>
        <p:spPr>
          <a:xfrm flipH="false" flipV="false" rot="0">
            <a:off x="251519" y="4509120"/>
            <a:ext cx="295232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в течении ближайших 2 лет</a:t>
            </a:r>
            <a:endParaRPr sz="14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6" name="Shape 86"/>
          <p:cNvSpPr txBox="false"/>
          <p:nvPr isPhoto="false"/>
        </p:nvSpPr>
        <p:spPr>
          <a:xfrm flipH="false" flipV="false" rot="0">
            <a:off x="251519" y="5589240"/>
            <a:ext cx="244827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опасные, вредные и тяжелые условиями труда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 (по Спискам № 1 и № 2)</a:t>
            </a:r>
            <a:endParaRPr sz="14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7" name="Shape 87"/>
          <p:cNvSpPr txBox="false"/>
          <p:nvPr isPhoto="false"/>
        </p:nvSpPr>
        <p:spPr>
          <a:xfrm flipH="false" flipV="false" rot="0">
            <a:off x="4860032" y="4509120"/>
            <a:ext cx="403244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не позже чем за 2 месяца до наступления пенсионного возраста</a:t>
            </a:r>
            <a:endParaRPr sz="14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8" name="Shape 88"/>
          <p:cNvSpPr txBox="false"/>
          <p:nvPr isPhoto="false"/>
        </p:nvSpPr>
        <p:spPr>
          <a:xfrm flipH="false" flipV="false" rot="0">
            <a:off x="251519" y="5013176"/>
            <a:ext cx="864096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в том числе досрочно</a:t>
            </a:r>
            <a:endParaRPr sz="14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9" name="Shape 89"/>
          <p:cNvSpPr txBox="false"/>
          <p:nvPr isPhoto="false"/>
        </p:nvSpPr>
        <p:spPr>
          <a:xfrm flipH="false" flipV="false" rot="0">
            <a:off x="6588224" y="5589240"/>
            <a:ext cx="230425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статус </a:t>
            </a:r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многодетной </a:t>
            </a:r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матери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0" name="Shape 90"/>
          <p:cNvSpPr txBox="false"/>
          <p:nvPr isPhoto="false"/>
        </p:nvSpPr>
        <p:spPr>
          <a:xfrm flipH="false" flipV="false" rot="0">
            <a:off x="3347863" y="5589240"/>
            <a:ext cx="244827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работа в районах Крайнего Севера или местности приравненной к ним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1" name="Shape 91"/>
          <p:cNvSpPr txBox="false"/>
          <p:nvPr isPhoto="false"/>
        </p:nvSpPr>
        <p:spPr>
          <a:xfrm flipH="false" flipV="false" rot="0">
            <a:off x="1547664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92" name="Shape 92"/>
          <p:cNvSpPr txBox="false"/>
          <p:nvPr isPhoto="false"/>
        </p:nvSpPr>
        <p:spPr>
          <a:xfrm flipH="false" flipV="false" rot="0">
            <a:off x="4572000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93" name="Shape 93"/>
          <p:cNvSpPr txBox="false"/>
          <p:nvPr isPhoto="false"/>
        </p:nvSpPr>
        <p:spPr>
          <a:xfrm flipH="false" flipV="false" rot="0">
            <a:off x="7668344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94" name="Shape 94"/>
          <p:cNvSpPr txBox="false"/>
          <p:nvPr isPhoto="false"/>
        </p:nvSpPr>
        <p:spPr>
          <a:xfrm flipH="false" flipV="false" rot="0">
            <a:off x="251519" y="332656"/>
            <a:ext cx="8640960" cy="923329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Заблаговременно обратиться в СФР для обеспечения своевременного и правильного учета на индивидуальном лицевом счете полных и достоверных сведений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5" name="Shape 95"/>
          <p:cNvSpPr txBox="false"/>
          <p:nvPr isPhoto="false"/>
        </p:nvSpPr>
        <p:spPr>
          <a:xfrm flipH="false" flipV="false" rot="0">
            <a:off x="251519" y="3140968"/>
            <a:ext cx="8640960" cy="369332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могут граждане, у которых право на страховую пенсию возникает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6" name="Shape 96"/>
          <p:cNvSpPr txBox="false"/>
          <p:nvPr isPhoto="false"/>
        </p:nvSpPr>
        <p:spPr>
          <a:xfrm flipH="false" flipV="false" rot="0">
            <a:off x="1835696" y="4499828"/>
            <a:ext cx="4572000" cy="369332"/>
          </a:xfrm>
          <a:prstGeom prst="rect">
            <a:avLst/>
          </a:prstGeom>
        </p:spPr>
        <p:txBody>
          <a:bodyPr bIns="45720" lIns="91440" rIns="91440" tIns="45720">
            <a:spAutoFit/>
          </a:bodyPr>
          <a:p>
            <a:pPr algn="ctr" indent="0" marL="0"/>
            <a:r>
              <a:rPr b="true"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но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7" name="Shape 97"/>
          <p:cNvSpPr txBox="true"/>
          <p:nvPr isPhoto="false"/>
        </p:nvSpPr>
        <p:spPr>
          <a:xfrm flipH="false" flipV="false" rot="0"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  <a:prstDash val="solid"/>
          </a:ln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sz="1400">
                <a:solidFill>
                  <a:schemeClr val="tx1"/>
                </a:solidFill>
                <a:latin typeface="Arial Black"/>
                <a:ea typeface="Arial Black"/>
                <a:cs typeface="Arial Black"/>
              </a:rPr>
              <a:t>1</a:t>
            </a:r>
            <a:endParaRPr sz="1400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</p:txBody>
      </p:sp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98" name="GroupShape 9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9" name="Shape 99"/>
          <p:cNvSpPr txBox="true"/>
          <p:nvPr isPhoto="false">
            <p:ph idx="1" type="body"/>
          </p:nvPr>
        </p:nvSpPr>
        <p:spPr>
          <a:xfrm flipH="false" flipV="false" rot="0">
            <a:off x="0" y="3501009"/>
            <a:ext cx="1187624" cy="864096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/>
          </a:lstStyle>
          <a:p>
            <a:endParaRPr b="true" u="sng"/>
          </a:p>
          <a:p/>
          <a:p/>
        </p:txBody>
      </p:sp>
      <p:sp>
        <p:nvSpPr>
          <p:cNvPr hidden="false" id="100" name="Shape 100"/>
          <p:cNvSpPr txBox="false"/>
          <p:nvPr isPhoto="false"/>
        </p:nvSpPr>
        <p:spPr>
          <a:xfrm flipH="false" flipV="false" rot="0">
            <a:off x="179512" y="980728"/>
            <a:ext cx="3672408" cy="13681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b="true" sz="1600">
                <a:solidFill>
                  <a:schemeClr val="tx1"/>
                </a:solidFill>
                <a:latin typeface="Arial"/>
                <a:ea typeface="Arial"/>
                <a:cs typeface="Arial"/>
              </a:rPr>
              <a:t>к работодателю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(</a:t>
            </a:r>
            <a:r>
              <a:rPr i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при наличии Соглашения об электронном информационном взаимодействии с территориальным СФР</a:t>
            </a:r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)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1" name="Shape 101"/>
          <p:cNvSpPr txBox="false"/>
          <p:nvPr isPhoto="false"/>
        </p:nvSpPr>
        <p:spPr>
          <a:xfrm flipH="false" flipV="false" rot="0">
            <a:off x="5076056" y="980728"/>
            <a:ext cx="3816424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b="true" sz="1600">
                <a:solidFill>
                  <a:schemeClr val="tx1"/>
                </a:solidFill>
                <a:latin typeface="Arial"/>
                <a:ea typeface="Arial"/>
                <a:cs typeface="Arial"/>
              </a:rPr>
              <a:t>в территориальный орган СФР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2" name="Shape 102"/>
          <p:cNvSpPr txBox="false"/>
          <p:nvPr isPhoto="false"/>
        </p:nvSpPr>
        <p:spPr>
          <a:xfrm flipH="false" flipV="false" rot="0">
            <a:off x="5076056" y="1844824"/>
            <a:ext cx="381642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Необходимые документы</a:t>
            </a:r>
            <a:r>
              <a:rPr sz="1600">
                <a:solidFill>
                  <a:schemeClr val="tx1"/>
                </a:solidFill>
                <a:latin typeface="Arial"/>
                <a:ea typeface="Arial"/>
                <a:cs typeface="Arial"/>
              </a:rPr>
              <a:t>: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3" name="Shape 103"/>
          <p:cNvSpPr txBox="false"/>
          <p:nvPr isPhoto="false"/>
        </p:nvSpPr>
        <p:spPr>
          <a:xfrm flipH="false" flipV="false" rot="0">
            <a:off x="107504" y="4293096"/>
            <a:ext cx="4176464" cy="1938991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p>
            <a:pPr algn="ctr" indent="449263" marL="0"/>
            <a:r>
              <a:rPr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449263" marL="0"/>
            <a:endParaRPr b="true" sz="1800" u="sng">
              <a:solidFill>
                <a:srgbClr val="333333"/>
              </a:solidFill>
              <a:latin typeface="Arial"/>
              <a:ea typeface="Arial"/>
              <a:cs typeface="Arial"/>
            </a:endParaRPr>
          </a:p>
          <a:p>
            <a:pPr algn="ctr" indent="449263" marL="0"/>
            <a:endParaRPr b="true" sz="2800" u="sng">
              <a:solidFill>
                <a:srgbClr val="333333"/>
              </a:solidFill>
              <a:latin typeface="Arial"/>
              <a:ea typeface="Arial"/>
              <a:cs typeface="Arial"/>
            </a:endParaRPr>
          </a:p>
          <a:p>
            <a:pPr algn="ctr" indent="449263" marL="0"/>
            <a:endParaRPr b="true" sz="2800" u="sng">
              <a:solidFill>
                <a:srgbClr val="333333"/>
              </a:solidFill>
              <a:latin typeface="Arial"/>
              <a:ea typeface="Arial"/>
              <a:cs typeface="Arial"/>
            </a:endParaRPr>
          </a:p>
          <a:p>
            <a:pPr algn="ctr" indent="449263" marL="0"/>
            <a:endParaRPr sz="28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04" name="Shape 104"/>
          <p:cNvSpPr txBox="false"/>
          <p:nvPr isPhoto="false"/>
        </p:nvSpPr>
        <p:spPr>
          <a:xfrm flipH="false" flipV="false" rot="0">
            <a:off x="5076056" y="2780928"/>
            <a:ext cx="381642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паспорт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5" name="Shape 105"/>
          <p:cNvSpPr txBox="false"/>
          <p:nvPr isPhoto="false"/>
        </p:nvSpPr>
        <p:spPr>
          <a:xfrm flipH="false" flipV="false" rot="0">
            <a:off x="5076056" y="3356992"/>
            <a:ext cx="381642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СНИЛС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6" name="Shape 106"/>
          <p:cNvSpPr txBox="false"/>
          <p:nvPr isPhoto="false"/>
        </p:nvSpPr>
        <p:spPr>
          <a:xfrm flipH="false" flipV="false" rot="0">
            <a:off x="5084456" y="4509120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документы, подтверждающие стаж</a:t>
            </a:r>
            <a:r>
              <a:rPr sz="14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:</a:t>
            </a:r>
            <a:endParaRPr sz="14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7" name="Shape 107"/>
          <p:cNvSpPr txBox="false"/>
          <p:nvPr isPhoto="false"/>
        </p:nvSpPr>
        <p:spPr>
          <a:xfrm flipH="false" flipV="false" rot="0">
            <a:off x="5084456" y="5157192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документы, подтверждающие заработок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r>
              <a:rPr sz="16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:</a:t>
            </a:r>
            <a:endParaRPr sz="16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8" name="Shape 108"/>
          <p:cNvSpPr txBox="false"/>
          <p:nvPr isPhoto="false"/>
        </p:nvSpPr>
        <p:spPr>
          <a:xfrm flipH="false" flipV="false" rot="0">
            <a:off x="5084456" y="3933056"/>
            <a:ext cx="3880031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трудовая книжка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9" name="Shape 109"/>
          <p:cNvSpPr txBox="false"/>
          <p:nvPr isPhoto="false"/>
        </p:nvSpPr>
        <p:spPr>
          <a:xfrm flipH="false" flipV="false" rot="0">
            <a:off x="5084456" y="5805264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иные юридически значимые документы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r>
              <a:rPr sz="16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:</a:t>
            </a:r>
            <a:endParaRPr sz="16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0" name="Shape 110"/>
          <p:cNvSpPr txBox="false"/>
          <p:nvPr isPhoto="false"/>
        </p:nvSpPr>
        <p:spPr>
          <a:xfrm flipH="false" flipV="false" rot="0">
            <a:off x="179512" y="4797152"/>
            <a:ext cx="3672408" cy="15121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just" indent="0" marL="0"/>
            <a:r>
              <a:rPr sz="1400">
                <a:solidFill>
                  <a:srgbClr val="212121"/>
                </a:solidFill>
                <a:latin typeface="Arial"/>
                <a:ea typeface="Arial"/>
                <a:cs typeface="Arial"/>
              </a:rPr>
              <a:t>при необходимости подтверждения, уточнения и дополнения имеющихся данных специалисты территориального органа СФР направят соответствующие запросы в организации, архивные учреждения</a:t>
            </a:r>
            <a:endParaRPr b="true" sz="1400">
              <a:solidFill>
                <a:srgbClr val="C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11" name="Shape 111"/>
          <p:cNvSpPr txBox="false"/>
          <p:nvPr isPhoto="false"/>
        </p:nvSpPr>
        <p:spPr>
          <a:xfrm flipH="false" flipV="false" rot="0">
            <a:off x="179512" y="3356992"/>
            <a:ext cx="3672408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документы работника в электронном виде направляются  работодателем в территориальный СФР 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(</a:t>
            </a:r>
            <a:r>
              <a:rPr i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документы на бумажном носителе в дальнейшем не представляются</a:t>
            </a:r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endParaRPr b="true" sz="140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12" name="Shape 112"/>
          <p:cNvSpPr txBox="false"/>
          <p:nvPr isPhoto="false"/>
        </p:nvSpPr>
        <p:spPr>
          <a:xfrm flipH="false" flipV="false" rot="0">
            <a:off x="179512" y="2492896"/>
            <a:ext cx="3672408" cy="7200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по письменному согласию работника на обработку и передачу его персональных данных</a:t>
            </a:r>
            <a:endParaRPr b="true" sz="140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13" name="Shape 113"/>
          <p:cNvSpPr txBox="false"/>
          <p:nvPr isPhoto="false"/>
        </p:nvSpPr>
        <p:spPr>
          <a:xfrm flipH="false" flipV="false" rot="0">
            <a:off x="6660232" y="2420888"/>
            <a:ext cx="0" cy="360040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114" name="Shape 114"/>
          <p:cNvSpPr txBox="true"/>
          <p:nvPr isPhoto="false"/>
        </p:nvSpPr>
        <p:spPr>
          <a:xfrm flipH="false" flipV="false" rot="0">
            <a:off x="4139952" y="1187460"/>
            <a:ext cx="936104" cy="36933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ИЛИ</a:t>
            </a:r>
            <a:endParaRPr b="true" sz="18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15" name="Shape 115"/>
          <p:cNvSpPr txBox="false"/>
          <p:nvPr isPhoto="false"/>
        </p:nvSpPr>
        <p:spPr>
          <a:xfrm flipH="false" flipV="false" rot="0">
            <a:off x="2376623" y="116632"/>
            <a:ext cx="4390753" cy="369332"/>
          </a:xfrm>
          <a:prstGeom prst="rect">
            <a:avLst/>
          </a:prstGeom>
        </p:spPr>
        <p:txBody>
          <a:bodyPr bIns="45720" lIns="91440" rIns="91440" tIns="45720" wrap="none">
            <a:spAutoFit/>
          </a:bodyPr>
          <a:p>
            <a:pPr algn="l" indent="0" marL="0"/>
            <a:r>
              <a:rPr b="true" sz="1800">
                <a:solidFill>
                  <a:schemeClr val="tx1"/>
                </a:solidFill>
                <a:latin typeface="Arial"/>
                <a:ea typeface="Arial"/>
                <a:cs typeface="Arial"/>
              </a:rPr>
              <a:t>Для оформления услуги обратиться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6" name="Shape 116"/>
          <p:cNvSpPr txBox="true"/>
          <p:nvPr isPhoto="false"/>
        </p:nvSpPr>
        <p:spPr>
          <a:xfrm flipH="false" flipV="false" rot="0"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  <a:prstDash val="solid"/>
          </a:ln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sz="1400">
                <a:solidFill>
                  <a:schemeClr val="tx1"/>
                </a:solidFill>
                <a:latin typeface="Arial Black"/>
                <a:ea typeface="Arial Black"/>
                <a:cs typeface="Arial Black"/>
              </a:rPr>
              <a:t>2</a:t>
            </a:r>
            <a:endParaRPr sz="1400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</p:txBody>
      </p:sp>
    </p:spTree>
  </p:cSld>
</p:sld>
</file>

<file path=ppt/slides/slide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17" name="GroupShape 11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18" name="Shape 118"/>
          <p:cNvSpPr txBox="true"/>
          <p:nvPr isPhoto="false">
            <p:ph idx="0" type="title"/>
          </p:nvPr>
        </p:nvSpPr>
        <p:spPr>
          <a:xfrm flipH="false" flipV="false" rot="0">
            <a:off x="323528" y="0"/>
            <a:ext cx="8301608" cy="692696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/>
          </a:lstStyle>
          <a:p>
            <a:r>
              <a:rPr b="true" sz="2000">
                <a:latin typeface="Arial"/>
                <a:ea typeface="Arial"/>
                <a:cs typeface="Arial"/>
              </a:rPr>
              <a:t>Для заблаговременной работы с будущими пенсионерами работодатель должен</a:t>
            </a:r>
          </a:p>
        </p:txBody>
      </p:sp>
      <p:sp>
        <p:nvSpPr>
          <p:cNvPr hidden="false" id="119" name="Shape 119"/>
          <p:cNvSpPr txBox="false"/>
          <p:nvPr isPhoto="false"/>
        </p:nvSpPr>
        <p:spPr>
          <a:xfrm flipH="false" flipV="false" rot="0">
            <a:off x="179512" y="836712"/>
            <a:ext cx="871296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Шаг 1. 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Заключить соглашение с СФР</a:t>
            </a:r>
            <a:r>
              <a:rPr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endParaRPr b="true" sz="140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об электронном взаимодействии для назначения пенсии сотрудникам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i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 (работодатель берёт на себя обязательства формировать электронный пакет документов о пенсионных правах работников и передавать их в СФР) </a:t>
            </a:r>
            <a:endParaRPr b="true" i="true" sz="14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20" name="Shape 120"/>
          <p:cNvSpPr txBox="false"/>
          <p:nvPr isPhoto="false"/>
        </p:nvSpPr>
        <p:spPr>
          <a:xfrm flipH="false" flipV="false" rot="0">
            <a:off x="179512" y="2132856"/>
            <a:ext cx="8712968" cy="11521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Шаг 2. 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Передать в СФР списки работников, 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выходящих на пенсию в ближайшие 12 месяцев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i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(информация о принятии на работу сотрудников в год их выхода на пенсию направляется в СФР по мере их приёма, но не чаще одного раза в три месяца)</a:t>
            </a:r>
            <a:endParaRPr i="true" sz="14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121" name="Shape 121"/>
          <p:cNvSpPr txBox="false"/>
          <p:nvPr isPhoto="false"/>
        </p:nvSpPr>
        <p:spPr>
          <a:xfrm flipH="false" flipV="false" rot="0">
            <a:off x="179512" y="4221088"/>
            <a:ext cx="871296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Шаг 3. </a:t>
            </a:r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z="1400">
                <a:solidFill>
                  <a:schemeClr val="tx1"/>
                </a:solidFill>
                <a:latin typeface="Arial"/>
                <a:ea typeface="Arial"/>
                <a:cs typeface="Arial"/>
              </a:rPr>
              <a:t>После предварительной проверки документов для оформления пенсии за один месяц до выхода на пенсию заявление о назначении пенсии можно подать дистанционно</a:t>
            </a:r>
            <a:endParaRPr b="true" sz="14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22" name="Shape 122"/>
          <p:cNvSpPr txBox="false"/>
          <p:nvPr isPhoto="false"/>
        </p:nvSpPr>
        <p:spPr>
          <a:xfrm flipH="false" flipV="false" rot="0">
            <a:off x="179512" y="5373216"/>
            <a:ext cx="352839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через личный кабинет на </a:t>
            </a:r>
            <a:r>
              <a:rPr sz="1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Госуслугах</a:t>
            </a:r>
            <a:endParaRPr sz="14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23" name="Shape 123"/>
          <p:cNvSpPr txBox="false"/>
          <p:nvPr isPhoto="false"/>
        </p:nvSpPr>
        <p:spPr>
          <a:xfrm flipH="false" flipV="false" rot="0">
            <a:off x="5364088" y="5373216"/>
            <a:ext cx="352839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r>
              <a:rPr sz="1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через личный кабинет СФР</a:t>
            </a:r>
            <a:endParaRPr b="true" sz="140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124" name="Shape 124"/>
          <p:cNvSpPr txBox="false"/>
          <p:nvPr isPhoto="false"/>
        </p:nvSpPr>
        <p:spPr>
          <a:xfrm flipH="false" flipV="false" rot="0">
            <a:off x="2051719" y="5085184"/>
            <a:ext cx="0" cy="288032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125" name="Shape 125"/>
          <p:cNvSpPr txBox="false"/>
          <p:nvPr isPhoto="false"/>
        </p:nvSpPr>
        <p:spPr>
          <a:xfrm flipH="false" flipV="false" rot="0">
            <a:off x="7236296" y="5085184"/>
            <a:ext cx="0" cy="288032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126" name="Shape 126"/>
          <p:cNvSpPr txBox="false"/>
          <p:nvPr isPhoto="false"/>
        </p:nvSpPr>
        <p:spPr>
          <a:xfrm flipH="false" flipV="false" rot="0">
            <a:off x="179512" y="3481844"/>
            <a:ext cx="8712968" cy="523220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sz="1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Если соглашение об электронном обмене с СФР не заключено, работодатель вправе подать в СФР заявление и документы работника на бумажном носителе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7" name="Shape 127"/>
          <p:cNvSpPr txBox="true"/>
          <p:nvPr isPhoto="false"/>
        </p:nvSpPr>
        <p:spPr>
          <a:xfrm flipH="false" flipV="false" rot="0"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  <a:prstDash val="solid"/>
          </a:ln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sz="1400">
                <a:solidFill>
                  <a:schemeClr val="tx1"/>
                </a:solidFill>
                <a:latin typeface="Arial Black"/>
                <a:ea typeface="Arial Black"/>
                <a:cs typeface="Arial Black"/>
              </a:rPr>
              <a:t>3</a:t>
            </a:r>
            <a:endParaRPr sz="1400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hidden="false" id="128" name="Shape 128"/>
          <p:cNvSpPr txBox="false"/>
          <p:nvPr isPhoto="false"/>
        </p:nvSpPr>
        <p:spPr>
          <a:xfrm flipH="false" flipV="false" rot="0">
            <a:off x="179512" y="6084585"/>
            <a:ext cx="8712968" cy="584775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16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Профсоюзам необходимо осуществлять контроль за реализацией работодателем соглашения с СФР </a:t>
            </a:r>
            <a:endParaRPr b="true" sz="160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</a:majorFont>
      <a:minorFont>
        <a:latin typeface="Rockwel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MyOffice-CoreFramework-Android/35-1293.911.9687.924.1@07277fa9125d0a3f5e88f9c37df869f86b5b38e1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2024-11-11T13:07:51Z</dcterms:created>
  <dcterms:modified xsi:type="dcterms:W3CDTF">2025-01-15T11:29:37Z</dcterms:modified>
</cp:coreProperties>
</file>